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86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6" r:id="rId3"/>
    <p:sldId id="264" r:id="rId4"/>
    <p:sldId id="265" r:id="rId5"/>
    <p:sldId id="267" r:id="rId6"/>
    <p:sldId id="270" r:id="rId7"/>
    <p:sldId id="259" r:id="rId8"/>
    <p:sldId id="271" r:id="rId9"/>
    <p:sldId id="272" r:id="rId10"/>
    <p:sldId id="261" r:id="rId11"/>
    <p:sldId id="269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8955" autoAdjust="0"/>
  </p:normalViewPr>
  <p:slideViewPr>
    <p:cSldViewPr snapToGrid="0" snapToObjects="1">
      <p:cViewPr varScale="1">
        <p:scale>
          <a:sx n="98" d="100"/>
          <a:sy n="98" d="100"/>
        </p:scale>
        <p:origin x="19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EC77F-38E7-234D-BCDB-67443E5B24F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51BC0-B13C-C143-93B1-A72AECC06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959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F26F0-0C29-1344-8325-28611FEB4858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C2C58-27A5-4F40-BCFA-BBEB44A62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906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79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93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6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4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82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73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0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34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08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49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C2C58-27A5-4F40-BCFA-BBEB44A623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5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8FACF39-92C3-824B-9AEB-3C1B5453A553}" type="datetime1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61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4878-1900-0345-831A-83B7893E6CB1}" type="datetime1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8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BE48C0D-CC9E-C14B-80F3-3EEBC5096F68}" type="datetime1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5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2703-A5C2-D845-B404-ECE3836CA78B}" type="datetime1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5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A452E4E-C84C-8746-A7A4-D66E79FCFC13}" type="datetime1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7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44E6-5430-E140-8BDC-864BCB5031C5}" type="datetime1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1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8767C-63F7-244A-B578-66186A7950CD}" type="datetime1">
              <a:rPr lang="en-US" smtClean="0"/>
              <a:t>11/15/18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1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6231-3C89-F14C-A53C-5FC6FFB40F9E}" type="datetime1">
              <a:rPr lang="en-US" smtClean="0"/>
              <a:t>11/15/18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2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E473-214B-2C4E-8029-CB522C6F4E90}" type="datetime1">
              <a:rPr lang="en-US" smtClean="0"/>
              <a:t>11/15/18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5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6213853-1703-6447-B043-00F576F4BFD9}" type="datetime1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4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05E6-6077-AA4A-A243-775B2794E43E}" type="datetime1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7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CDEACF0-063D-4F4F-94F8-FA71EF4E608A}" type="datetime1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E741654-A1E2-E240-ABF0-E583A1723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692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portunity-and-health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ahussein@verizon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8643" y="2416466"/>
            <a:ext cx="5446713" cy="147002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Building Equity for     Middle School Boys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36769" y="5697390"/>
            <a:ext cx="2286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Seasons 52 Restaurant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September 1, 2018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7781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Dr. Carlessia Hussein  Minority Scholarship Fund Raiser</a:t>
            </a:r>
            <a:endParaRPr lang="en-US" sz="3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20A3A-C25A-5941-A96B-95C6FAFFB106}"/>
              </a:ext>
            </a:extLst>
          </p:cNvPr>
          <p:cNvSpPr txBox="1"/>
          <p:nvPr/>
        </p:nvSpPr>
        <p:spPr>
          <a:xfrm>
            <a:off x="2646947" y="53660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219C27-B7C4-8E42-A4FD-1C63C304646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814561" y="3209861"/>
            <a:ext cx="3429000" cy="24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6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2"/>
    </mc:Choice>
    <mc:Fallback xmlns="">
      <p:transition spd="slow" advTm="632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8" y="40341"/>
            <a:ext cx="9144000" cy="1411941"/>
          </a:xfrm>
        </p:spPr>
        <p:txBody>
          <a:bodyPr>
            <a:normAutofit/>
          </a:bodyPr>
          <a:lstStyle/>
          <a:p>
            <a:r>
              <a:rPr lang="en-US" sz="3400" b="1" dirty="0"/>
              <a:t>From the Mouths of the Boys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8" y="1921914"/>
            <a:ext cx="8158162" cy="3154116"/>
          </a:xfrm>
        </p:spPr>
        <p:txBody>
          <a:bodyPr>
            <a:noAutofit/>
          </a:bodyPr>
          <a:lstStyle/>
          <a:p>
            <a:r>
              <a:rPr lang="en-US" sz="1900" dirty="0"/>
              <a:t>“This program would enrich my knowledge and prepare me for the future, just like Dr. Seuss said ‘The more you read the more places you’ll go.  I hope to learn how to speak in front of people.’”</a:t>
            </a:r>
          </a:p>
          <a:p>
            <a:r>
              <a:rPr lang="en-US" sz="1900" dirty="0"/>
              <a:t>“I think it is a really nice program.  I really enjoy JavaScript its one of my passions. So, I think this would be a really good thing for me.”</a:t>
            </a:r>
          </a:p>
          <a:p>
            <a:r>
              <a:rPr lang="en-US" sz="1900" dirty="0"/>
              <a:t>“I want to participate in this program to learn how to create game apps.”</a:t>
            </a:r>
          </a:p>
          <a:p>
            <a:r>
              <a:rPr lang="en-US" sz="1900" dirty="0"/>
              <a:t>“I want to build, create, and discover through artistic engineering.  I hope to learn a lot.”</a:t>
            </a:r>
          </a:p>
          <a:p>
            <a:r>
              <a:rPr lang="en-US" sz="1900" dirty="0"/>
              <a:t>“I want to participate so that I can go advanced with my education.”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yha-slide-sunrise-holding-hands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73" y="5224943"/>
            <a:ext cx="4129086" cy="146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0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6"/>
    </mc:Choice>
    <mc:Fallback xmlns="">
      <p:transition spd="slow" advTm="917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805E-172D-8048-989F-475C156DE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68233"/>
            <a:ext cx="7989752" cy="1083329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b="1" dirty="0"/>
              <a:t>Acknowledgements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7E9CA-8775-6B47-8A2D-72764739B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09" y="2670742"/>
            <a:ext cx="7989752" cy="3166387"/>
          </a:xfrm>
        </p:spPr>
        <p:txBody>
          <a:bodyPr>
            <a:noAutofit/>
          </a:bodyPr>
          <a:lstStyle/>
          <a:p>
            <a:pPr lvl="0"/>
            <a:r>
              <a:rPr lang="en-US" sz="1400" dirty="0"/>
              <a:t>Community Foundation of Howard County	 Ms. Beverly White-Seals, President;  Tracy    </a:t>
            </a:r>
          </a:p>
          <a:p>
            <a:pPr marL="0" lvl="0" indent="0">
              <a:buNone/>
            </a:pPr>
            <a:r>
              <a:rPr lang="en-US" sz="1400" dirty="0"/>
              <a:t>                                                                            Locke-</a:t>
            </a:r>
            <a:r>
              <a:rPr lang="en-US" sz="1400" dirty="0" err="1"/>
              <a:t>Kitt</a:t>
            </a:r>
            <a:r>
              <a:rPr lang="en-US" sz="1400" dirty="0"/>
              <a:t>, Program Manager</a:t>
            </a:r>
          </a:p>
          <a:p>
            <a:pPr lvl="0"/>
            <a:r>
              <a:rPr lang="en-US" sz="1400" dirty="0"/>
              <a:t>Volunteers who Cared and Gave		           Dr.  Julia Chen, Monica McCann, Dr. Lillian Holmes, </a:t>
            </a:r>
          </a:p>
          <a:p>
            <a:pPr marL="0" lvl="0" indent="0">
              <a:buNone/>
            </a:pPr>
            <a:r>
              <a:rPr lang="en-US" sz="1400" dirty="0"/>
              <a:t>                                                                            Kimberly </a:t>
            </a:r>
            <a:r>
              <a:rPr lang="en-US" sz="1400" dirty="0" err="1"/>
              <a:t>Hiner</a:t>
            </a:r>
            <a:r>
              <a:rPr lang="en-US" sz="1400" dirty="0"/>
              <a:t>,  Vanessa Jordan, Dr. David Mann</a:t>
            </a:r>
          </a:p>
          <a:p>
            <a:pPr lvl="0"/>
            <a:r>
              <a:rPr lang="en-US" sz="1400" dirty="0"/>
              <a:t>Photographer				                    Ms. Linda Tucker, “Images that Speak”</a:t>
            </a:r>
          </a:p>
          <a:p>
            <a:pPr lvl="0"/>
            <a:r>
              <a:rPr lang="en-US" sz="1400" dirty="0"/>
              <a:t>Musician					           Mr. Marcus Austin, “Music by Marcus”</a:t>
            </a:r>
          </a:p>
          <a:p>
            <a:pPr lvl="0"/>
            <a:r>
              <a:rPr lang="en-US" sz="1400" dirty="0"/>
              <a:t>Invitation Design/Management		           Ms. Kimberly </a:t>
            </a:r>
            <a:r>
              <a:rPr lang="en-US" sz="1400" dirty="0" err="1"/>
              <a:t>Pruim</a:t>
            </a:r>
            <a:endParaRPr lang="en-US" sz="1400" dirty="0"/>
          </a:p>
          <a:p>
            <a:r>
              <a:rPr lang="en-US" sz="1400" dirty="0"/>
              <a:t>Media Outreach &amp; Coordination		           Ms. Patricia Green-Rodgers (</a:t>
            </a:r>
            <a:r>
              <a:rPr lang="en-US" sz="1400" dirty="0" err="1"/>
              <a:t>patriciagreengroup.com</a:t>
            </a:r>
            <a:r>
              <a:rPr lang="en-US" sz="1400" dirty="0"/>
              <a:t>)</a:t>
            </a:r>
          </a:p>
          <a:p>
            <a:pPr lvl="0"/>
            <a:r>
              <a:rPr lang="en-US" sz="1400" dirty="0"/>
              <a:t>Videographer				                    Mr. Alvin Jones, “Women’s Business Report”</a:t>
            </a:r>
          </a:p>
          <a:p>
            <a:pPr lvl="0"/>
            <a:r>
              <a:rPr lang="en-US" sz="1400" dirty="0"/>
              <a:t>Seasons 52, Columbia, MD		                    Ms. </a:t>
            </a:r>
            <a:r>
              <a:rPr lang="en-US" sz="1400" dirty="0" err="1"/>
              <a:t>Nakeata</a:t>
            </a:r>
            <a:r>
              <a:rPr lang="en-US" sz="1400" dirty="0"/>
              <a:t> </a:t>
            </a:r>
            <a:r>
              <a:rPr lang="en-US" sz="1400" dirty="0" err="1"/>
              <a:t>Boddie</a:t>
            </a:r>
            <a:r>
              <a:rPr lang="en-US" sz="1400" dirty="0"/>
              <a:t>, Sales Manager/Contact</a:t>
            </a:r>
          </a:p>
          <a:p>
            <a:pPr lvl="0"/>
            <a:r>
              <a:rPr lang="en-US" sz="1400" dirty="0"/>
              <a:t>Seasons 52 Table Décor			           Dr. Lillian Holmes</a:t>
            </a:r>
          </a:p>
          <a:p>
            <a:r>
              <a:rPr lang="en-US" sz="1400" dirty="0"/>
              <a:t>Website Coordination/PowerPoint		  Dr.  Julia Chen</a:t>
            </a:r>
          </a:p>
          <a:p>
            <a:pPr lvl="0"/>
            <a:r>
              <a:rPr lang="en-US" sz="1400" dirty="0"/>
              <a:t>Artist/Event Support			                    Mr. J. Carlton French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6AFA2-1574-1E47-8874-1939426E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1"/>
    </mc:Choice>
    <mc:Fallback xmlns="">
      <p:transition spd="slow" advTm="714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53871"/>
            <a:ext cx="7989752" cy="1083329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/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784425"/>
            <a:ext cx="7570787" cy="42896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Dr. Carlessia A. Hussein</a:t>
            </a:r>
          </a:p>
          <a:p>
            <a:pPr marL="0" indent="0" algn="ctr">
              <a:buNone/>
            </a:pPr>
            <a:r>
              <a:rPr lang="en-US" sz="2400" dirty="0">
                <a:hlinkClick r:id="rId3"/>
              </a:rPr>
              <a:t>www.opportunity-and-health.com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4"/>
              </a:rPr>
              <a:t>cahussein@verizon.net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“GIVE LOCAL”</a:t>
            </a:r>
          </a:p>
          <a:p>
            <a:pPr marL="0" indent="0" algn="ctr">
              <a:buNone/>
            </a:pPr>
            <a:r>
              <a:rPr lang="en-US" sz="2400" dirty="0"/>
              <a:t>To Donate  </a:t>
            </a:r>
          </a:p>
          <a:p>
            <a:pPr marL="0" indent="0" algn="ctr">
              <a:buNone/>
            </a:pPr>
            <a:r>
              <a:rPr lang="en-US" sz="2400" dirty="0"/>
              <a:t>http://</a:t>
            </a:r>
            <a:r>
              <a:rPr lang="en-US" sz="2400" dirty="0" err="1"/>
              <a:t>cfhoco.org</a:t>
            </a:r>
            <a:r>
              <a:rPr lang="en-US" sz="2400" dirty="0"/>
              <a:t>/fund/</a:t>
            </a:r>
            <a:r>
              <a:rPr lang="en-US" sz="2400" dirty="0" err="1"/>
              <a:t>carlessia</a:t>
            </a:r>
            <a:r>
              <a:rPr lang="en-US" sz="2400" dirty="0"/>
              <a:t>-</a:t>
            </a:r>
            <a:r>
              <a:rPr lang="en-US" sz="2400" dirty="0" err="1"/>
              <a:t>hussein</a:t>
            </a:r>
            <a:r>
              <a:rPr lang="en-US" sz="2400" dirty="0"/>
              <a:t>-minority-scholarship-fund/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4"/>
    </mc:Choice>
    <mc:Fallback xmlns="">
      <p:transition spd="slow" advTm="530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FOCUS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905943"/>
            <a:ext cx="4386263" cy="4959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dirty="0"/>
              <a:t>WHO?</a:t>
            </a:r>
            <a:r>
              <a:rPr lang="en-US" sz="3500" dirty="0"/>
              <a:t>	</a:t>
            </a:r>
          </a:p>
          <a:p>
            <a:r>
              <a:rPr lang="en-US" sz="3200" dirty="0"/>
              <a:t>Males of Middle School Age</a:t>
            </a:r>
          </a:p>
          <a:p>
            <a:r>
              <a:rPr lang="en-US" sz="3200" dirty="0"/>
              <a:t>Black and Hispanic</a:t>
            </a:r>
          </a:p>
          <a:p>
            <a:r>
              <a:rPr lang="en-US" sz="3200" dirty="0"/>
              <a:t>Lower Graders</a:t>
            </a:r>
          </a:p>
          <a:p>
            <a:r>
              <a:rPr lang="en-US" sz="3200" dirty="0"/>
              <a:t>Lower Income</a:t>
            </a:r>
          </a:p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E91800-DEFF-9948-A9B4-35CD9B1C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887" y="2752091"/>
            <a:ext cx="3746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"/>
    </mc:Choice>
    <mc:Fallback xmlns="">
      <p:transition spd="slow" advTm="632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FOCUS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3" y="2161122"/>
            <a:ext cx="4840835" cy="433546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b="1" dirty="0"/>
              <a:t>WHY MALES?	</a:t>
            </a:r>
            <a:r>
              <a:rPr lang="en-US" sz="3800" dirty="0"/>
              <a:t>	</a:t>
            </a:r>
          </a:p>
          <a:p>
            <a:r>
              <a:rPr lang="en-US" sz="3800" dirty="0"/>
              <a:t>47% preschoolers suspended are Black</a:t>
            </a:r>
          </a:p>
          <a:p>
            <a:r>
              <a:rPr lang="en-US" sz="3800" dirty="0"/>
              <a:t>18% of all boys suspended are Black, 6.8% are Hispanic</a:t>
            </a:r>
          </a:p>
          <a:p>
            <a:r>
              <a:rPr lang="en-US" sz="3800" dirty="0"/>
              <a:t>61% of Blacks &amp; 51% of Hispanic children experience Adverse Childhood Experiences ACEs –  (Abuse, Murder, Divorce, Poverty)</a:t>
            </a:r>
          </a:p>
          <a:p>
            <a:r>
              <a:rPr lang="en-US" sz="3800" dirty="0"/>
              <a:t>More males than females in Juvenile Justice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598" y="3065816"/>
            <a:ext cx="3789111" cy="252607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A1794F-70FE-224A-88E3-18DDD61CF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0"/>
    </mc:Choice>
    <mc:Fallback xmlns="">
      <p:transition spd="slow" advTm="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FOCUS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062418"/>
            <a:ext cx="4772025" cy="46271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b="1" dirty="0"/>
              <a:t>WHY MIDDLE SCHOOL?</a:t>
            </a:r>
          </a:p>
          <a:p>
            <a:r>
              <a:rPr lang="en-US" sz="4000" dirty="0"/>
              <a:t>Start of puberty</a:t>
            </a:r>
          </a:p>
          <a:p>
            <a:r>
              <a:rPr lang="en-US" sz="4000" dirty="0"/>
              <a:t>Industry vs. inferiority</a:t>
            </a:r>
          </a:p>
          <a:p>
            <a:r>
              <a:rPr lang="en-US" sz="4000" dirty="0"/>
              <a:t>Seeking place (worth) in world</a:t>
            </a:r>
          </a:p>
          <a:p>
            <a:r>
              <a:rPr lang="en-US" sz="4000" dirty="0"/>
              <a:t>Highly influenced by society and peers</a:t>
            </a:r>
          </a:p>
          <a:p>
            <a:r>
              <a:rPr lang="en-US" sz="4000" dirty="0"/>
              <a:t>High levels of peer competition among males begin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254" y="2732296"/>
            <a:ext cx="3404280" cy="226952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2DCAE0-4EA8-A346-A960-80EFDEA7E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7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6"/>
    </mc:Choice>
    <mc:Fallback xmlns="">
      <p:transition spd="slow" advTm="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1900991"/>
            <a:ext cx="8099456" cy="2668396"/>
          </a:xfrm>
        </p:spPr>
        <p:txBody>
          <a:bodyPr>
            <a:normAutofit/>
          </a:bodyPr>
          <a:lstStyle/>
          <a:p>
            <a:r>
              <a:rPr lang="en-US" sz="3000" dirty="0"/>
              <a:t>Minority boys experience the brunt of society’s unconscious bias and negative stereotyping</a:t>
            </a:r>
          </a:p>
          <a:p>
            <a:r>
              <a:rPr lang="en-US" sz="3000" dirty="0"/>
              <a:t>High school suspensions, childhood trauma and sustained poverty are the leading predictors of failure in school and in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AA152A-C618-C74C-9CEC-7C4493FD35FB}"/>
              </a:ext>
            </a:extLst>
          </p:cNvPr>
          <p:cNvSpPr txBox="1">
            <a:spLocks/>
          </p:cNvSpPr>
          <p:nvPr/>
        </p:nvSpPr>
        <p:spPr>
          <a:xfrm>
            <a:off x="471488" y="235322"/>
            <a:ext cx="8443509" cy="14119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/>
              <a:t>Opportunities for Minority Boys IN POVERTY Matter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D07FA-3568-C244-89F9-C239E925C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463" y="4306920"/>
            <a:ext cx="3404534" cy="22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6"/>
    </mc:Choice>
    <mc:Fallback xmlns="">
      <p:transition spd="slow" advTm="960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1804738"/>
            <a:ext cx="8099456" cy="2499953"/>
          </a:xfrm>
        </p:spPr>
        <p:txBody>
          <a:bodyPr>
            <a:normAutofit/>
          </a:bodyPr>
          <a:lstStyle/>
          <a:p>
            <a:r>
              <a:rPr lang="en-US" sz="3200" dirty="0"/>
              <a:t>Poverty can turn young boys into homeless men</a:t>
            </a:r>
          </a:p>
          <a:p>
            <a:r>
              <a:rPr lang="en-US" sz="3200" dirty="0"/>
              <a:t>Family resources needed to enter school ready to learn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AA152A-C618-C74C-9CEC-7C4493FD35FB}"/>
              </a:ext>
            </a:extLst>
          </p:cNvPr>
          <p:cNvSpPr txBox="1">
            <a:spLocks/>
          </p:cNvSpPr>
          <p:nvPr/>
        </p:nvSpPr>
        <p:spPr>
          <a:xfrm>
            <a:off x="471488" y="235322"/>
            <a:ext cx="8443509" cy="14119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/>
              <a:t>Opportunities for Minority Boys IN POVERTY Matter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D486ED-45D1-8B4E-912A-615EF7DBA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16" y="4304691"/>
            <a:ext cx="39370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7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6"/>
    </mc:Choice>
    <mc:Fallback xmlns="">
      <p:transition spd="slow" advTm="527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2925" y="154641"/>
            <a:ext cx="9144000" cy="14289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Howard county public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AD4EDA-F702-F94F-8CA0-E14F59277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529741"/>
            <a:ext cx="8293013" cy="4806838"/>
          </a:xfrm>
        </p:spPr>
        <p:txBody>
          <a:bodyPr>
            <a:noAutofit/>
          </a:bodyPr>
          <a:lstStyle/>
          <a:p>
            <a:r>
              <a:rPr lang="en-US" sz="3200" dirty="0"/>
              <a:t>20 middle schools population – 13,180 (2017-2018)</a:t>
            </a:r>
          </a:p>
          <a:p>
            <a:r>
              <a:rPr lang="en-US" sz="3200" dirty="0"/>
              <a:t>Free/Reduced Lunch (FRL) all schools – 22.1%</a:t>
            </a:r>
          </a:p>
          <a:p>
            <a:r>
              <a:rPr lang="en-US" sz="3200" dirty="0"/>
              <a:t>9 Middle schools have 24% to 52% FRL students</a:t>
            </a:r>
          </a:p>
          <a:p>
            <a:r>
              <a:rPr lang="en-US" sz="3200" dirty="0"/>
              <a:t>42 boys received scholarships by end of 3rd year, 2018</a:t>
            </a:r>
          </a:p>
        </p:txBody>
      </p:sp>
    </p:spTree>
    <p:extLst>
      <p:ext uri="{BB962C8B-B14F-4D97-AF65-F5344CB8AC3E}">
        <p14:creationId xmlns:p14="http://schemas.microsoft.com/office/powerpoint/2010/main" val="102362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7"/>
    </mc:Choice>
    <mc:Fallback xmlns="">
      <p:transition spd="slow" advTm="72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2057-7F82-E24D-90C7-BF6489F29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84298"/>
            <a:ext cx="7989752" cy="1083329"/>
          </a:xfrm>
        </p:spPr>
        <p:txBody>
          <a:bodyPr/>
          <a:lstStyle/>
          <a:p>
            <a:r>
              <a:rPr lang="en-US" b="1" dirty="0"/>
              <a:t>A supporter says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953B2-14BD-9941-84F3-0B20201B9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3017142"/>
            <a:ext cx="5073650" cy="28394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“I am proud that the Hussein Minority Fund is working to connect children with opportunities to learn and grow.”</a:t>
            </a:r>
          </a:p>
          <a:p>
            <a:pPr marL="0" indent="0" algn="r">
              <a:buNone/>
            </a:pPr>
            <a:r>
              <a:rPr lang="en-US" sz="2500" dirty="0"/>
              <a:t>– U.S. Senator Ben Cardin</a:t>
            </a:r>
          </a:p>
          <a:p>
            <a:pPr marL="0" indent="0" algn="r">
              <a:buNone/>
            </a:pPr>
            <a:r>
              <a:rPr lang="en-US" sz="2500" dirty="0"/>
              <a:t>   (September 1, 2018)</a:t>
            </a:r>
          </a:p>
          <a:p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1E83A-E52D-8A45-8523-2EBAA85E1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2F8CA-EEE8-644A-AC96-773040FE0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036" y="2228003"/>
            <a:ext cx="2241674" cy="28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0"/>
    </mc:Choice>
    <mc:Fallback xmlns="">
      <p:transition spd="slow" advTm="701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F20F9-087D-7946-A47F-2B66B750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74324"/>
            <a:ext cx="7989752" cy="1083329"/>
          </a:xfrm>
        </p:spPr>
        <p:txBody>
          <a:bodyPr/>
          <a:lstStyle/>
          <a:p>
            <a:r>
              <a:rPr lang="en-US" b="1" dirty="0"/>
              <a:t>A supporter says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B274F-0B18-BA47-B10D-D1511208A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41654-A1E2-E240-ABF0-E583A1723E9F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DB494-DA9F-3745-889D-FEC4C3F90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466" y="2218412"/>
            <a:ext cx="1886384" cy="2829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C85F9C-A95D-D44F-A057-BC009AFE09D8}"/>
              </a:ext>
            </a:extLst>
          </p:cNvPr>
          <p:cNvSpPr txBox="1"/>
          <p:nvPr/>
        </p:nvSpPr>
        <p:spPr>
          <a:xfrm>
            <a:off x="581192" y="2118204"/>
            <a:ext cx="56442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“The Dr. Carlessia Hussein Minority </a:t>
            </a:r>
          </a:p>
          <a:p>
            <a:r>
              <a:rPr lang="en-US" sz="2200" dirty="0"/>
              <a:t>Scholarship Program provides </a:t>
            </a:r>
          </a:p>
          <a:p>
            <a:r>
              <a:rPr lang="en-US" sz="2200" dirty="0"/>
              <a:t>challenging, educational experiences </a:t>
            </a:r>
          </a:p>
          <a:p>
            <a:r>
              <a:rPr lang="en-US" sz="2200" dirty="0"/>
              <a:t>for young minority boys to help </a:t>
            </a:r>
          </a:p>
          <a:p>
            <a:r>
              <a:rPr lang="en-US" sz="2200" dirty="0"/>
              <a:t>them achieve in schools, build </a:t>
            </a:r>
          </a:p>
          <a:p>
            <a:r>
              <a:rPr lang="en-US" sz="2200" dirty="0"/>
              <a:t>leadership skills and chart a course </a:t>
            </a:r>
          </a:p>
          <a:p>
            <a:r>
              <a:rPr lang="en-US" sz="2200" dirty="0"/>
              <a:t>to fulfill their future dream.”</a:t>
            </a:r>
          </a:p>
          <a:p>
            <a:pPr algn="r"/>
            <a:endParaRPr lang="en-US" sz="2200" dirty="0"/>
          </a:p>
          <a:p>
            <a:pPr algn="r"/>
            <a:r>
              <a:rPr lang="en-US" sz="2200" dirty="0"/>
              <a:t>–Elijah E. Cummings</a:t>
            </a:r>
          </a:p>
          <a:p>
            <a:pPr algn="r"/>
            <a:r>
              <a:rPr lang="en-US" sz="2200" dirty="0"/>
              <a:t> Maryland Member of Congress </a:t>
            </a:r>
          </a:p>
          <a:p>
            <a:pPr algn="r"/>
            <a:r>
              <a:rPr lang="en-US" sz="2200" dirty="0"/>
              <a:t> (September 1, 2018)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4180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1"/>
    </mc:Choice>
    <mc:Fallback xmlns="">
      <p:transition spd="slow" advTm="8601"/>
    </mc:Fallback>
  </mc:AlternateContent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{A1D4FACE-DDD8-D64E-8165-B2363F34D2C2}tf10001123</Template>
  <TotalTime>4751</TotalTime>
  <Words>349</Words>
  <Application>Microsoft Macintosh PowerPoint</Application>
  <PresentationFormat>On-screen Show (4:3)</PresentationFormat>
  <Paragraphs>100</Paragraphs>
  <Slides>12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Gill Sans MT</vt:lpstr>
      <vt:lpstr>Wingdings 2</vt:lpstr>
      <vt:lpstr>Dividend</vt:lpstr>
      <vt:lpstr>           Building Equity for     Middle School Boys  </vt:lpstr>
      <vt:lpstr>FOCUS</vt:lpstr>
      <vt:lpstr>FOCUS </vt:lpstr>
      <vt:lpstr>FOCUS </vt:lpstr>
      <vt:lpstr>PowerPoint Presentation</vt:lpstr>
      <vt:lpstr>PowerPoint Presentation</vt:lpstr>
      <vt:lpstr>Howard county public schools</vt:lpstr>
      <vt:lpstr>A supporter says</vt:lpstr>
      <vt:lpstr>A supporter says</vt:lpstr>
      <vt:lpstr>From the Mouths of the Boys</vt:lpstr>
      <vt:lpstr>   Acknowledgements </vt:lpstr>
      <vt:lpstr>CONTACT</vt:lpstr>
    </vt:vector>
  </TitlesOfParts>
  <Company>University of Maryland College Park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Carlessia Hussein   Minority Scholarship Fund Raiser   September 1, 2016 </dc:title>
  <dc:creator>Cen Chen</dc:creator>
  <cp:lastModifiedBy>Julia Chen</cp:lastModifiedBy>
  <cp:revision>86</cp:revision>
  <cp:lastPrinted>2018-09-01T14:33:52Z</cp:lastPrinted>
  <dcterms:created xsi:type="dcterms:W3CDTF">2016-08-25T22:26:07Z</dcterms:created>
  <dcterms:modified xsi:type="dcterms:W3CDTF">2018-11-16T02:38:31Z</dcterms:modified>
</cp:coreProperties>
</file>